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Lst>
  <p:custDataLst>
    <p:tags r:id="rId2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237" autoAdjust="0"/>
  </p:normalViewPr>
  <p:slideViewPr>
    <p:cSldViewPr snapToGrid="0">
      <p:cViewPr varScale="1">
        <p:scale>
          <a:sx n="107" d="100"/>
          <a:sy n="107" d="100"/>
        </p:scale>
        <p:origin x="708" y="11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www.parasoft.com/" TargetMode="External"/><Relationship Id="rId3" Type="http://schemas.openxmlformats.org/officeDocument/2006/relationships/audio" Target="../media/media10.m4a"/><Relationship Id="rId7" Type="http://schemas.openxmlformats.org/officeDocument/2006/relationships/hyperlink" Target="https://clang.llvm.org/" TargetMode="External"/><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hyperlink" Target="https://cppcheck.sourceforge.io/" TargetMode="External"/><Relationship Id="rId5" Type="http://schemas.openxmlformats.org/officeDocument/2006/relationships/notesSlide" Target="../notesSlides/notesSlide10.xml"/><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5" Type="http://schemas.openxmlformats.org/officeDocument/2006/relationships/image" Target="../media/image3.png"/><Relationship Id="rId4" Type="http://schemas.openxmlformats.org/officeDocument/2006/relationships/hyperlink" Target="https://wiki.sei.cmu.edu/confluence/"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8.m4a"/><Relationship Id="rId7" Type="http://schemas.openxmlformats.org/officeDocument/2006/relationships/image" Target="../media/image3.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hyperlink" Target="https://github.com/google/googletest/" TargetMode="External"/><Relationship Id="rId5" Type="http://schemas.openxmlformats.org/officeDocument/2006/relationships/notesSlide" Target="../notesSlides/notesSlide8.xml"/><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endParaRPr lang="en-US" sz="1850" dirty="0"/>
          </a:p>
          <a:p>
            <a:pPr marL="0" lvl="0" indent="0" algn="l" rtl="0">
              <a:lnSpc>
                <a:spcPct val="70000"/>
              </a:lnSpc>
              <a:spcBef>
                <a:spcPts val="0"/>
              </a:spcBef>
              <a:spcAft>
                <a:spcPts val="0"/>
              </a:spcAft>
              <a:buClr>
                <a:schemeClr val="lt1"/>
              </a:buClr>
              <a:buSzPts val="1850"/>
              <a:buNone/>
            </a:pPr>
            <a:r>
              <a:rPr lang="en-US" sz="1850" dirty="0"/>
              <a:t>    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    Developer: </a:t>
            </a:r>
            <a:r>
              <a:rPr lang="en-US" sz="1850" i="1" dirty="0"/>
              <a:t>Emmanuel Nieves</a:t>
            </a:r>
            <a:endParaRPr lang="en-US" dirty="0"/>
          </a:p>
          <a:p>
            <a:pPr marL="0" lvl="0" indent="0" algn="l" rtl="0">
              <a:lnSpc>
                <a:spcPct val="70000"/>
              </a:lnSpc>
              <a:spcBef>
                <a:spcPts val="1000"/>
              </a:spcBef>
              <a:spcAft>
                <a:spcPts val="0"/>
              </a:spcAft>
              <a:buClr>
                <a:schemeClr val="lt1"/>
              </a:buClr>
              <a:buSzPts val="1850"/>
              <a:buNone/>
            </a:pPr>
            <a:endParaRPr lang="en-US"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3" name="Audio 12">
            <a:hlinkClick r:id="" action="ppaction://media"/>
            <a:extLst>
              <a:ext uri="{FF2B5EF4-FFF2-40B4-BE49-F238E27FC236}">
                <a16:creationId xmlns:a16="http://schemas.microsoft.com/office/drawing/2014/main" id="{32ACD268-5618-DE79-7C88-ACB9878643E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9042"/>
    </mc:Choice>
    <mc:Fallback xmlns="">
      <p:transition spd="slow" advTm="9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a:t>What is </a:t>
            </a:r>
            <a:r>
              <a:rPr lang="en-US" dirty="0" err="1"/>
              <a:t>DevSecOps</a:t>
            </a:r>
            <a:r>
              <a:rPr lang="en-US" dirty="0"/>
              <a:t>?</a:t>
            </a:r>
          </a:p>
          <a:p>
            <a:pPr marL="685800" lvl="1" indent="-228600" algn="l" rtl="0">
              <a:lnSpc>
                <a:spcPct val="90000"/>
              </a:lnSpc>
              <a:spcBef>
                <a:spcPts val="0"/>
              </a:spcBef>
              <a:spcAft>
                <a:spcPts val="0"/>
              </a:spcAft>
              <a:buClr>
                <a:schemeClr val="lt1"/>
              </a:buClr>
              <a:buSzPts val="2000"/>
              <a:buChar char="•"/>
            </a:pPr>
            <a:endParaRPr lang="en-US" dirty="0"/>
          </a:p>
          <a:p>
            <a:pPr marL="685800" lvl="1" indent="-228600" algn="l" rtl="0">
              <a:lnSpc>
                <a:spcPct val="90000"/>
              </a:lnSpc>
              <a:spcBef>
                <a:spcPts val="0"/>
              </a:spcBef>
              <a:spcAft>
                <a:spcPts val="0"/>
              </a:spcAft>
              <a:buClr>
                <a:schemeClr val="lt1"/>
              </a:buClr>
              <a:buSzPts val="2000"/>
              <a:buChar char="•"/>
            </a:pPr>
            <a:endParaRPr lang="en-US" dirty="0"/>
          </a:p>
          <a:p>
            <a:pPr marL="685800" lvl="1" indent="-228600" algn="l" rtl="0">
              <a:lnSpc>
                <a:spcPct val="90000"/>
              </a:lnSpc>
              <a:spcBef>
                <a:spcPts val="0"/>
              </a:spcBef>
              <a:spcAft>
                <a:spcPts val="0"/>
              </a:spcAft>
              <a:buClr>
                <a:schemeClr val="lt1"/>
              </a:buClr>
              <a:buSzPts val="2000"/>
              <a:buChar char="•"/>
            </a:pPr>
            <a:endParaRPr lang="en-US" dirty="0"/>
          </a:p>
          <a:p>
            <a:pPr marL="457200" lvl="1" indent="0" algn="l" rtl="0">
              <a:lnSpc>
                <a:spcPct val="90000"/>
              </a:lnSpc>
              <a:spcBef>
                <a:spcPts val="0"/>
              </a:spcBef>
              <a:spcAft>
                <a:spcPts val="0"/>
              </a:spcAft>
              <a:buClr>
                <a:schemeClr val="lt1"/>
              </a:buClr>
              <a:buSzPts val="2000"/>
              <a:buNone/>
            </a:pPr>
            <a:endParaRPr lang="en-US" dirty="0"/>
          </a:p>
          <a:p>
            <a:pPr marL="685800" lvl="1" indent="-228600" algn="l" rtl="0">
              <a:lnSpc>
                <a:spcPct val="90000"/>
              </a:lnSpc>
              <a:spcBef>
                <a:spcPts val="0"/>
              </a:spcBef>
              <a:spcAft>
                <a:spcPts val="0"/>
              </a:spcAft>
              <a:buClr>
                <a:schemeClr val="lt1"/>
              </a:buClr>
              <a:buSzPts val="2000"/>
              <a:buChar char="•"/>
            </a:pPr>
            <a:endParaRPr sz="1600" dirty="0"/>
          </a:p>
          <a:p>
            <a:pPr marL="457200" lvl="1" indent="0" algn="l" rtl="0">
              <a:lnSpc>
                <a:spcPct val="90000"/>
              </a:lnSpc>
              <a:spcBef>
                <a:spcPts val="0"/>
              </a:spcBef>
              <a:spcAft>
                <a:spcPts val="0"/>
              </a:spcAft>
              <a:buClr>
                <a:schemeClr val="lt1"/>
              </a:buClr>
              <a:buSzPts val="2000"/>
              <a:buNone/>
            </a:pPr>
            <a:r>
              <a:rPr lang="en-US" dirty="0" err="1"/>
              <a:t>CPPCheck</a:t>
            </a:r>
            <a:r>
              <a:rPr lang="en-US" dirty="0"/>
              <a:t>: static code analysis (</a:t>
            </a:r>
            <a:r>
              <a:rPr lang="en-US" dirty="0">
                <a:hlinkClick r:id="rId6"/>
              </a:rPr>
              <a:t>https://cppcheck.sourceforge.io/</a:t>
            </a:r>
            <a:r>
              <a:rPr lang="en-US" dirty="0"/>
              <a:t>) </a:t>
            </a:r>
          </a:p>
          <a:p>
            <a:pPr marL="457200" lvl="1" indent="0" algn="l" rtl="0">
              <a:lnSpc>
                <a:spcPct val="90000"/>
              </a:lnSpc>
              <a:spcBef>
                <a:spcPts val="0"/>
              </a:spcBef>
              <a:spcAft>
                <a:spcPts val="0"/>
              </a:spcAft>
              <a:buClr>
                <a:schemeClr val="lt1"/>
              </a:buClr>
              <a:buSzPts val="2000"/>
              <a:buNone/>
            </a:pPr>
            <a:endParaRPr lang="en-US" dirty="0"/>
          </a:p>
          <a:p>
            <a:pPr marL="457200" lvl="1" indent="0" algn="l" rtl="0">
              <a:lnSpc>
                <a:spcPct val="90000"/>
              </a:lnSpc>
              <a:spcBef>
                <a:spcPts val="0"/>
              </a:spcBef>
              <a:spcAft>
                <a:spcPts val="0"/>
              </a:spcAft>
              <a:buClr>
                <a:schemeClr val="lt1"/>
              </a:buClr>
              <a:buSzPts val="2000"/>
              <a:buNone/>
            </a:pPr>
            <a:r>
              <a:rPr lang="en-US" dirty="0"/>
              <a:t>Clang: front-end compiler (</a:t>
            </a:r>
            <a:r>
              <a:rPr lang="en-US" dirty="0">
                <a:hlinkClick r:id="rId7"/>
              </a:rPr>
              <a:t>https://clang.llvm.org/</a:t>
            </a:r>
            <a:r>
              <a:rPr lang="en-US" dirty="0"/>
              <a:t>)</a:t>
            </a:r>
          </a:p>
          <a:p>
            <a:pPr marL="457200" lvl="1" indent="0" algn="l" rtl="0">
              <a:lnSpc>
                <a:spcPct val="90000"/>
              </a:lnSpc>
              <a:spcBef>
                <a:spcPts val="0"/>
              </a:spcBef>
              <a:spcAft>
                <a:spcPts val="0"/>
              </a:spcAft>
              <a:buClr>
                <a:schemeClr val="lt1"/>
              </a:buClr>
              <a:buSzPts val="2000"/>
              <a:buNone/>
            </a:pPr>
            <a:endParaRPr lang="en-US" dirty="0"/>
          </a:p>
          <a:p>
            <a:pPr marL="457200" lvl="1" indent="0" algn="l" rtl="0">
              <a:lnSpc>
                <a:spcPct val="90000"/>
              </a:lnSpc>
              <a:spcBef>
                <a:spcPts val="0"/>
              </a:spcBef>
              <a:spcAft>
                <a:spcPts val="0"/>
              </a:spcAft>
              <a:buClr>
                <a:schemeClr val="lt1"/>
              </a:buClr>
              <a:buSzPts val="2000"/>
              <a:buNone/>
            </a:pPr>
            <a:r>
              <a:rPr lang="en-US" dirty="0" err="1"/>
              <a:t>Parasoft</a:t>
            </a:r>
            <a:r>
              <a:rPr lang="en-US" dirty="0"/>
              <a:t>: automated testing suite (</a:t>
            </a:r>
            <a:r>
              <a:rPr lang="en-US" dirty="0">
                <a:hlinkClick r:id="rId8"/>
              </a:rPr>
              <a:t>https://www.parasoft.com/</a:t>
            </a:r>
            <a:r>
              <a:rPr lang="en-US" dirty="0"/>
              <a:t>)</a:t>
            </a:r>
          </a:p>
        </p:txBody>
      </p:sp>
      <p:pic>
        <p:nvPicPr>
          <p:cNvPr id="211" name="Google Shape;211;p10" descr="Green Pace logo"/>
          <p:cNvPicPr preferRelativeResize="0"/>
          <p:nvPr/>
        </p:nvPicPr>
        <p:blipFill>
          <a:blip r:embed="rId9">
            <a:alphaModFix/>
          </a:blip>
          <a:stretch>
            <a:fillRect/>
          </a:stretch>
        </p:blipFill>
        <p:spPr>
          <a:xfrm>
            <a:off x="11084074" y="5440526"/>
            <a:ext cx="886601" cy="1149225"/>
          </a:xfrm>
          <a:prstGeom prst="rect">
            <a:avLst/>
          </a:prstGeom>
          <a:noFill/>
          <a:ln>
            <a:noFill/>
          </a:ln>
        </p:spPr>
      </p:pic>
      <p:pic>
        <p:nvPicPr>
          <p:cNvPr id="19" name="Audio 18">
            <a:hlinkClick r:id="" action="ppaction://media"/>
            <a:extLst>
              <a:ext uri="{FF2B5EF4-FFF2-40B4-BE49-F238E27FC236}">
                <a16:creationId xmlns:a16="http://schemas.microsoft.com/office/drawing/2014/main" id="{27B04CE5-4379-D1E5-CACD-E61DEB307DA6}"/>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5842"/>
    </mc:Choice>
    <mc:Fallback xmlns="">
      <p:transition spd="slow" advTm="35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7" name="TextBox 6">
            <a:extLst>
              <a:ext uri="{FF2B5EF4-FFF2-40B4-BE49-F238E27FC236}">
                <a16:creationId xmlns:a16="http://schemas.microsoft.com/office/drawing/2014/main" id="{FFC99873-E8D3-F3AF-704B-CCC46E9A5C65}"/>
              </a:ext>
            </a:extLst>
          </p:cNvPr>
          <p:cNvSpPr txBox="1"/>
          <p:nvPr/>
        </p:nvSpPr>
        <p:spPr>
          <a:xfrm>
            <a:off x="905258" y="2116925"/>
            <a:ext cx="4593174" cy="3970318"/>
          </a:xfrm>
          <a:prstGeom prst="rect">
            <a:avLst/>
          </a:prstGeom>
          <a:noFill/>
        </p:spPr>
        <p:txBody>
          <a:bodyPr wrap="square">
            <a:spAutoFit/>
          </a:bodyPr>
          <a:lstStyle/>
          <a:p>
            <a:pPr marL="0" marR="0" lvl="0" indent="0" algn="l" defTabSz="914400" rtl="0" eaLnBrk="1" fontAlgn="auto" latinLnBrk="0" hangingPunct="1">
              <a:lnSpc>
                <a:spcPct val="90000"/>
              </a:lnSpc>
              <a:spcBef>
                <a:spcPts val="0"/>
              </a:spcBef>
              <a:spcAft>
                <a:spcPts val="0"/>
              </a:spcAft>
              <a:buClr>
                <a:srgbClr val="FFFFFF"/>
              </a:buClr>
              <a:buSzPts val="2000"/>
              <a:buFont typeface="Arial"/>
              <a:buNone/>
              <a:tabLst/>
              <a:defRPr/>
            </a:pPr>
            <a:r>
              <a:rPr kumimoji="0" lang="en-US" sz="2000" b="0" i="1" u="none" strike="noStrike" kern="0" cap="none" spc="0" normalizeH="0" baseline="0" noProof="0" dirty="0">
                <a:ln>
                  <a:noFill/>
                </a:ln>
                <a:solidFill>
                  <a:srgbClr val="FFFFFF"/>
                </a:solidFill>
                <a:effectLst/>
                <a:uLnTx/>
                <a:uFillTx/>
                <a:latin typeface="Century Gothic"/>
                <a:sym typeface="Century Gothic"/>
              </a:rPr>
              <a:t>Risk of waiting:</a:t>
            </a:r>
          </a:p>
          <a:p>
            <a:pPr marL="285750" marR="0" lvl="0" indent="-28575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Harm to data</a:t>
            </a:r>
          </a:p>
          <a:p>
            <a:pPr marL="285750" marR="0" lvl="0" indent="-28575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Harm to customer trust</a:t>
            </a:r>
          </a:p>
          <a:p>
            <a:pPr marL="285750" marR="0" lvl="0" indent="-28575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Financial cost</a:t>
            </a:r>
          </a:p>
          <a:p>
            <a:pPr marL="285750" marR="0" lvl="0" indent="-28575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Potential future damages of multiple attacks</a:t>
            </a:r>
          </a:p>
          <a:p>
            <a:pPr marL="0" marR="0" lvl="0" indent="0" algn="l" defTabSz="914400" rtl="0" eaLnBrk="1" fontAlgn="auto" latinLnBrk="0" hangingPunct="1">
              <a:lnSpc>
                <a:spcPct val="90000"/>
              </a:lnSpc>
              <a:spcBef>
                <a:spcPts val="0"/>
              </a:spcBef>
              <a:spcAft>
                <a:spcPts val="0"/>
              </a:spcAft>
              <a:buClr>
                <a:srgbClr val="FFFFFF"/>
              </a:buClr>
              <a:buSzPts val="2000"/>
              <a:buFont typeface="Arial"/>
              <a:buNone/>
              <a:tabLst/>
              <a:defRPr/>
            </a:pPr>
            <a:endParaRPr kumimoji="0" lang="en-US" sz="2000" b="0" i="0" u="none" strike="noStrike" kern="0" cap="none" spc="0" normalizeH="0" baseline="0" noProof="0" dirty="0">
              <a:ln>
                <a:noFill/>
              </a:ln>
              <a:solidFill>
                <a:srgbClr val="FFFFFF"/>
              </a:solidFill>
              <a:effectLst/>
              <a:uLnTx/>
              <a:uFillTx/>
              <a:latin typeface="Century Gothic"/>
              <a:sym typeface="Century Gothic"/>
            </a:endParaRPr>
          </a:p>
          <a:p>
            <a:pPr marL="0" marR="0" lvl="0" indent="0" algn="l" defTabSz="914400" rtl="0" eaLnBrk="1" fontAlgn="auto" latinLnBrk="0" hangingPunct="1">
              <a:lnSpc>
                <a:spcPct val="90000"/>
              </a:lnSpc>
              <a:spcBef>
                <a:spcPts val="0"/>
              </a:spcBef>
              <a:spcAft>
                <a:spcPts val="0"/>
              </a:spcAft>
              <a:buClr>
                <a:srgbClr val="FFFFFF"/>
              </a:buClr>
              <a:buSzPts val="2000"/>
              <a:buFont typeface="Arial"/>
              <a:buNone/>
              <a:tabLst/>
              <a:defRPr/>
            </a:pPr>
            <a:endParaRPr kumimoji="0" lang="en-US" sz="2000" b="0" i="0" u="none" strike="noStrike" kern="0" cap="none" spc="0" normalizeH="0" baseline="0" noProof="0" dirty="0">
              <a:ln>
                <a:noFill/>
              </a:ln>
              <a:solidFill>
                <a:srgbClr val="FFFFFF"/>
              </a:solidFill>
              <a:effectLst/>
              <a:uLnTx/>
              <a:uFillTx/>
              <a:latin typeface="Century Gothic"/>
              <a:sym typeface="Century Gothic"/>
            </a:endParaRPr>
          </a:p>
          <a:p>
            <a:pPr marL="0" marR="0" lvl="0" indent="0" algn="l" defTabSz="914400" rtl="0" eaLnBrk="1" fontAlgn="auto" latinLnBrk="0" hangingPunct="1">
              <a:lnSpc>
                <a:spcPct val="90000"/>
              </a:lnSpc>
              <a:spcBef>
                <a:spcPts val="0"/>
              </a:spcBef>
              <a:spcAft>
                <a:spcPts val="0"/>
              </a:spcAft>
              <a:buClr>
                <a:srgbClr val="FFFFFF"/>
              </a:buClr>
              <a:buSzPts val="2000"/>
              <a:buFont typeface="Arial"/>
              <a:buNone/>
              <a:tabLst/>
              <a:defRPr/>
            </a:pPr>
            <a:r>
              <a:rPr kumimoji="0" lang="en-US" sz="2000" b="0" i="1" u="none" strike="noStrike" kern="0" cap="none" spc="0" normalizeH="0" baseline="0" noProof="0" dirty="0">
                <a:ln>
                  <a:noFill/>
                </a:ln>
                <a:solidFill>
                  <a:srgbClr val="FFFFFF"/>
                </a:solidFill>
                <a:effectLst/>
                <a:uLnTx/>
                <a:uFillTx/>
                <a:latin typeface="Century Gothic"/>
                <a:sym typeface="Century Gothic"/>
              </a:rPr>
              <a:t>Benefits of planning:</a:t>
            </a:r>
          </a:p>
          <a:p>
            <a:pPr marL="285750" marR="0" lvl="0" indent="-28575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Mitigating possible damage</a:t>
            </a:r>
          </a:p>
          <a:p>
            <a:pPr marL="285750" marR="0" lvl="0" indent="-28575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Prevent threats</a:t>
            </a:r>
          </a:p>
          <a:p>
            <a:pPr marL="285750" marR="0" lvl="0" indent="-28575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structure and procedure </a:t>
            </a:r>
          </a:p>
          <a:p>
            <a:pPr marL="285750" marR="0" lvl="0" indent="-28575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Reduce possible testing overhead</a:t>
            </a:r>
          </a:p>
        </p:txBody>
      </p:sp>
      <p:sp>
        <p:nvSpPr>
          <p:cNvPr id="11" name="TextBox 10">
            <a:extLst>
              <a:ext uri="{FF2B5EF4-FFF2-40B4-BE49-F238E27FC236}">
                <a16:creationId xmlns:a16="http://schemas.microsoft.com/office/drawing/2014/main" id="{6BDF3DF4-2F14-6FB3-3ADB-5D0F61187DB0}"/>
              </a:ext>
            </a:extLst>
          </p:cNvPr>
          <p:cNvSpPr txBox="1"/>
          <p:nvPr/>
        </p:nvSpPr>
        <p:spPr>
          <a:xfrm>
            <a:off x="5768258" y="2869140"/>
            <a:ext cx="6093994" cy="255454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0" i="1" u="none" strike="noStrike" kern="0" cap="none" spc="0" normalizeH="0" baseline="0" noProof="0" dirty="0">
                <a:ln>
                  <a:noFill/>
                </a:ln>
                <a:solidFill>
                  <a:schemeClr val="bg1"/>
                </a:solidFill>
                <a:effectLst/>
                <a:uLnTx/>
                <a:uFillTx/>
                <a:latin typeface="Century Gothic" panose="020B0502020202020204" pitchFamily="34" charset="0"/>
                <a:sym typeface="Arial"/>
              </a:rPr>
              <a:t>Example case:</a:t>
            </a:r>
          </a:p>
          <a:p>
            <a:pPr marL="342900" marR="0" lvl="0" indent="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0" i="0" u="none" strike="noStrike" kern="0" cap="none" spc="0" normalizeH="0" baseline="0" noProof="0" dirty="0">
                <a:ln>
                  <a:noFill/>
                </a:ln>
                <a:solidFill>
                  <a:schemeClr val="bg1"/>
                </a:solidFill>
                <a:effectLst/>
                <a:uLnTx/>
                <a:uFillTx/>
                <a:latin typeface="Century Gothic" panose="020B0502020202020204" pitchFamily="34" charset="0"/>
                <a:sym typeface="Arial"/>
              </a:rPr>
              <a:t>Equifax Breach</a:t>
            </a:r>
          </a:p>
          <a:p>
            <a:pPr marL="0" marR="0" lvl="0" indent="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0" i="1" u="none" strike="noStrike" kern="0" cap="none" spc="0" normalizeH="0" baseline="0" noProof="0" dirty="0">
                <a:ln>
                  <a:noFill/>
                </a:ln>
                <a:solidFill>
                  <a:schemeClr val="bg1"/>
                </a:solidFill>
                <a:effectLst/>
                <a:uLnTx/>
                <a:uFillTx/>
                <a:latin typeface="Century Gothic" panose="020B0502020202020204" pitchFamily="34" charset="0"/>
                <a:sym typeface="Arial"/>
              </a:rPr>
              <a:t>Date of case:</a:t>
            </a:r>
          </a:p>
          <a:p>
            <a:pPr marL="342900" marR="0" lvl="0" indent="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0" i="0" u="none" strike="noStrike" kern="0" cap="none" spc="0" normalizeH="0" baseline="0" noProof="0" dirty="0">
                <a:ln>
                  <a:noFill/>
                </a:ln>
                <a:solidFill>
                  <a:schemeClr val="bg1"/>
                </a:solidFill>
                <a:effectLst/>
                <a:uLnTx/>
                <a:uFillTx/>
                <a:latin typeface="Century Gothic" panose="020B0502020202020204" pitchFamily="34" charset="0"/>
                <a:sym typeface="Arial"/>
              </a:rPr>
              <a:t>March 2017</a:t>
            </a:r>
          </a:p>
          <a:p>
            <a:pPr marL="0" marR="0" lvl="0" indent="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0" i="1" u="none" strike="noStrike" kern="0" cap="none" spc="0" normalizeH="0" baseline="0" noProof="0" dirty="0">
                <a:ln>
                  <a:noFill/>
                </a:ln>
                <a:solidFill>
                  <a:schemeClr val="bg1"/>
                </a:solidFill>
                <a:effectLst/>
                <a:uLnTx/>
                <a:uFillTx/>
                <a:latin typeface="Century Gothic" panose="020B0502020202020204" pitchFamily="34" charset="0"/>
                <a:sym typeface="Arial"/>
              </a:rPr>
              <a:t>Result:</a:t>
            </a:r>
          </a:p>
          <a:p>
            <a:pPr marL="342900" marR="0" lvl="0" indent="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0" i="1" u="none" strike="noStrike" kern="0" cap="none" spc="0" normalizeH="0" baseline="0" noProof="0" dirty="0">
                <a:ln>
                  <a:noFill/>
                </a:ln>
                <a:solidFill>
                  <a:schemeClr val="bg1"/>
                </a:solidFill>
                <a:effectLst/>
                <a:uLnTx/>
                <a:uFillTx/>
                <a:latin typeface="Century Gothic" panose="020B0502020202020204" pitchFamily="34" charset="0"/>
                <a:sym typeface="Arial"/>
              </a:rPr>
              <a:t>Over 143 million users impacted by the data breach, as well as a financial compensation as part of a settlement</a:t>
            </a:r>
            <a:endParaRPr kumimoji="0" lang="en-US" sz="2000" b="0" i="0" u="none" strike="noStrike" kern="0" cap="none" spc="0" normalizeH="0" baseline="0" noProof="0" dirty="0">
              <a:ln>
                <a:noFill/>
              </a:ln>
              <a:solidFill>
                <a:schemeClr val="bg1"/>
              </a:solidFill>
              <a:effectLst/>
              <a:uLnTx/>
              <a:uFillTx/>
              <a:latin typeface="Century Gothic" panose="020B0502020202020204" pitchFamily="34" charset="0"/>
              <a:sym typeface="Arial"/>
            </a:endParaRPr>
          </a:p>
        </p:txBody>
      </p:sp>
      <p:pic>
        <p:nvPicPr>
          <p:cNvPr id="16" name="Audio 15">
            <a:hlinkClick r:id="" action="ppaction://media"/>
            <a:extLst>
              <a:ext uri="{FF2B5EF4-FFF2-40B4-BE49-F238E27FC236}">
                <a16:creationId xmlns:a16="http://schemas.microsoft.com/office/drawing/2014/main" id="{C54EB3A7-C6E7-40C1-8B12-B6ECC5A9452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9022"/>
    </mc:Choice>
    <mc:Fallback xmlns="">
      <p:transition spd="slow" advTm="49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0" y="2182529"/>
            <a:ext cx="10820400" cy="4024125"/>
          </a:xfrm>
          <a:prstGeom prst="rect">
            <a:avLst/>
          </a:prstGeom>
          <a:noFill/>
          <a:ln>
            <a:noFill/>
          </a:ln>
        </p:spPr>
        <p:txBody>
          <a:bodyPr spcFirstLastPara="1" wrap="square" lIns="91425" tIns="45700" rIns="91425" bIns="45700" anchor="t" anchorCtr="0">
            <a:normAutofit/>
          </a:bodyPr>
          <a:lstStyle/>
          <a:p>
            <a:pPr marL="914400" lvl="2" indent="0" algn="l" rtl="0">
              <a:lnSpc>
                <a:spcPct val="90000"/>
              </a:lnSpc>
              <a:spcBef>
                <a:spcPts val="0"/>
              </a:spcBef>
              <a:spcAft>
                <a:spcPts val="0"/>
              </a:spcAft>
              <a:buClr>
                <a:schemeClr val="lt1"/>
              </a:buClr>
              <a:buSzPts val="1800"/>
              <a:buNone/>
            </a:pPr>
            <a:r>
              <a:rPr lang="en-US" sz="2000" dirty="0"/>
              <a:t>Security Policy Essentials:</a:t>
            </a:r>
          </a:p>
          <a:p>
            <a:pPr marL="914400" lvl="2" indent="0" algn="l" rtl="0">
              <a:lnSpc>
                <a:spcPct val="90000"/>
              </a:lnSpc>
              <a:spcBef>
                <a:spcPts val="0"/>
              </a:spcBef>
              <a:spcAft>
                <a:spcPts val="0"/>
              </a:spcAft>
              <a:buClr>
                <a:schemeClr val="lt1"/>
              </a:buClr>
              <a:buSzPts val="1800"/>
              <a:buNone/>
            </a:pPr>
            <a:endParaRPr lang="en-US" sz="2000" dirty="0"/>
          </a:p>
          <a:p>
            <a:pPr marL="1657350" lvl="3" indent="-285750">
              <a:lnSpc>
                <a:spcPct val="100000"/>
              </a:lnSpc>
              <a:spcBef>
                <a:spcPts val="0"/>
              </a:spcBef>
            </a:pPr>
            <a:r>
              <a:rPr lang="en-US" sz="2000" dirty="0"/>
              <a:t>Policy is a solid foundation. Should be subject to regular reviews and updates, or as gaps are identified.</a:t>
            </a:r>
          </a:p>
          <a:p>
            <a:pPr marL="1371600" lvl="3" indent="0">
              <a:lnSpc>
                <a:spcPct val="100000"/>
              </a:lnSpc>
              <a:spcBef>
                <a:spcPts val="0"/>
              </a:spcBef>
              <a:buNone/>
            </a:pPr>
            <a:endParaRPr lang="en-US" sz="2000" dirty="0"/>
          </a:p>
          <a:p>
            <a:pPr marL="1657350" lvl="3" indent="-285750">
              <a:lnSpc>
                <a:spcPct val="100000"/>
              </a:lnSpc>
              <a:spcBef>
                <a:spcPts val="0"/>
              </a:spcBef>
            </a:pPr>
            <a:r>
              <a:rPr lang="en-US" sz="2000" dirty="0"/>
              <a:t>Annual checks from an outside source, such as a white hat security firm, will help to give security a real-world test and find possible vulnerabilities.</a:t>
            </a:r>
          </a:p>
          <a:p>
            <a:pPr marL="1657350" lvl="3" indent="-285750">
              <a:lnSpc>
                <a:spcPct val="100000"/>
              </a:lnSpc>
              <a:spcBef>
                <a:spcPts val="0"/>
              </a:spcBef>
            </a:pPr>
            <a:endParaRPr lang="en-US" sz="2000" dirty="0"/>
          </a:p>
          <a:p>
            <a:pPr marL="1657350" lvl="3" indent="-285750">
              <a:lnSpc>
                <a:spcPct val="100000"/>
              </a:lnSpc>
              <a:spcBef>
                <a:spcPts val="0"/>
              </a:spcBef>
            </a:pPr>
            <a:r>
              <a:rPr lang="en-US" sz="2000" dirty="0"/>
              <a:t>Early application of these policies will help to ensure security is consistently at the forefront of progress.</a:t>
            </a:r>
          </a:p>
          <a:p>
            <a:pPr marL="1143000" lvl="2" indent="-228600" algn="l" rtl="0">
              <a:lnSpc>
                <a:spcPct val="90000"/>
              </a:lnSpc>
              <a:spcBef>
                <a:spcPts val="0"/>
              </a:spcBef>
              <a:spcAft>
                <a:spcPts val="0"/>
              </a:spcAft>
              <a:buClr>
                <a:schemeClr val="lt1"/>
              </a:buClr>
              <a:buSzPts val="1800"/>
              <a:buChar char="•"/>
            </a:pP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8C72271D-97F9-4CC3-1A9F-36726D7BB81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7723"/>
    </mc:Choice>
    <mc:Fallback xmlns="">
      <p:transition spd="slow" advTm="377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Adopting best practices and coding standards, defense in depth, and constant consideration to motives that may result in potential attacks attitude towards cyber security throughout development will help Green pace with any future endeavors. </a:t>
            </a: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CB7D9CFF-94C1-1BFB-08A6-8445D4C4298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8057"/>
    </mc:Choice>
    <mc:Fallback xmlns="">
      <p:transition spd="slow" advTm="18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r>
              <a:rPr lang="en-US" i="1" dirty="0">
                <a:effectLst/>
              </a:rPr>
              <a:t>Sei External Wiki Home</a:t>
            </a:r>
            <a:r>
              <a:rPr lang="en-US" dirty="0">
                <a:effectLst/>
              </a:rPr>
              <a:t>. SEI External Wiki Home - Homepage - Confluence. (n.d.). Retrieved April 19, 2023, from </a:t>
            </a:r>
            <a:r>
              <a:rPr lang="en-US" dirty="0">
                <a:effectLst/>
                <a:hlinkClick r:id="rId4"/>
              </a:rPr>
              <a:t>https://wiki.sei.cmu.edu/confluence/</a:t>
            </a:r>
            <a:br>
              <a:rPr lang="en-US" b="0" i="0" dirty="0">
                <a:solidFill>
                  <a:srgbClr val="16192B"/>
                </a:solidFill>
                <a:effectLst/>
                <a:latin typeface="Haas Grot Text Web"/>
              </a:rPr>
            </a:br>
            <a:endParaRPr lang="en-US" dirty="0"/>
          </a:p>
        </p:txBody>
      </p:sp>
      <p:pic>
        <p:nvPicPr>
          <p:cNvPr id="239" name="Google Shape;239;p14" descr="Green Pace logo"/>
          <p:cNvPicPr preferRelativeResize="0"/>
          <p:nvPr/>
        </p:nvPicPr>
        <p:blipFill>
          <a:blip r:embed="rId5">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96253" y="1991013"/>
            <a:ext cx="38862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This Model illustrates a variety of methods used in Cyber Security to defend systems and data from intruders</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4630817" y="1881739"/>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9" name="Audio 18">
            <a:hlinkClick r:id="" action="ppaction://media"/>
            <a:extLst>
              <a:ext uri="{FF2B5EF4-FFF2-40B4-BE49-F238E27FC236}">
                <a16:creationId xmlns:a16="http://schemas.microsoft.com/office/drawing/2014/main" id="{B53C697E-BEB4-6C37-229D-232518A5A9A3}"/>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7502"/>
    </mc:Choice>
    <mc:Fallback xmlns="">
      <p:transition spd="slow" advTm="475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1708484" y="2069427"/>
            <a:ext cx="2105527" cy="481268"/>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sz="2000" dirty="0">
                <a:solidFill>
                  <a:srgbClr val="FFFFFF"/>
                </a:solidFill>
              </a:rPr>
              <a:t>Risk analysis</a:t>
            </a:r>
            <a:endParaRPr sz="2000" dirty="0"/>
          </a:p>
          <a:p>
            <a:pPr marL="228600" lvl="0" indent="-88900" algn="l" rtl="0">
              <a:lnSpc>
                <a:spcPct val="90000"/>
              </a:lnSpc>
              <a:spcBef>
                <a:spcPts val="1000"/>
              </a:spcBef>
              <a:spcAft>
                <a:spcPts val="0"/>
              </a:spcAft>
              <a:buClr>
                <a:schemeClr val="lt1"/>
              </a:buClr>
              <a:buSzPts val="2200"/>
              <a:buNone/>
            </a:pPr>
            <a:endParaRPr dirty="0"/>
          </a:p>
        </p:txBody>
      </p:sp>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7B7198AE-96B1-80B4-5540-7BF062B69FBA}"/>
              </a:ext>
            </a:extLst>
          </p:cNvPr>
          <p:cNvGraphicFramePr>
            <a:graphicFrameLocks noGrp="1"/>
          </p:cNvGraphicFramePr>
          <p:nvPr>
            <p:extLst>
              <p:ext uri="{D42A27DB-BD31-4B8C-83A1-F6EECF244321}">
                <p14:modId xmlns:p14="http://schemas.microsoft.com/office/powerpoint/2010/main" val="1419971781"/>
              </p:ext>
            </p:extLst>
          </p:nvPr>
        </p:nvGraphicFramePr>
        <p:xfrm>
          <a:off x="2280653" y="3258136"/>
          <a:ext cx="7630696" cy="3198930"/>
        </p:xfrm>
        <a:graphic>
          <a:graphicData uri="http://schemas.openxmlformats.org/drawingml/2006/table">
            <a:tbl>
              <a:tblPr>
                <a:tableStyleId>{3C2FFA5D-87B4-456A-9821-1D502468CF0F}</a:tableStyleId>
              </a:tblPr>
              <a:tblGrid>
                <a:gridCol w="1544587">
                  <a:extLst>
                    <a:ext uri="{9D8B030D-6E8A-4147-A177-3AD203B41FA5}">
                      <a16:colId xmlns:a16="http://schemas.microsoft.com/office/drawing/2014/main" val="1967595030"/>
                    </a:ext>
                  </a:extLst>
                </a:gridCol>
                <a:gridCol w="2270761">
                  <a:extLst>
                    <a:ext uri="{9D8B030D-6E8A-4147-A177-3AD203B41FA5}">
                      <a16:colId xmlns:a16="http://schemas.microsoft.com/office/drawing/2014/main" val="2146380820"/>
                    </a:ext>
                  </a:extLst>
                </a:gridCol>
                <a:gridCol w="1907674">
                  <a:extLst>
                    <a:ext uri="{9D8B030D-6E8A-4147-A177-3AD203B41FA5}">
                      <a16:colId xmlns:a16="http://schemas.microsoft.com/office/drawing/2014/main" val="3661942663"/>
                    </a:ext>
                  </a:extLst>
                </a:gridCol>
                <a:gridCol w="1907674">
                  <a:extLst>
                    <a:ext uri="{9D8B030D-6E8A-4147-A177-3AD203B41FA5}">
                      <a16:colId xmlns:a16="http://schemas.microsoft.com/office/drawing/2014/main" val="1852626072"/>
                    </a:ext>
                  </a:extLst>
                </a:gridCol>
              </a:tblGrid>
              <a:tr h="62680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Probability</a:t>
                      </a:r>
                    </a:p>
                    <a:p>
                      <a:pPr algn="ctr"/>
                      <a:endParaRPr lang="en-US" dirty="0"/>
                    </a:p>
                  </a:txBody>
                  <a:tcPr>
                    <a:solidFill>
                      <a:schemeClr val="bg1">
                        <a:lumMod val="95000"/>
                      </a:schemeClr>
                    </a:solidFill>
                  </a:tcPr>
                </a:tc>
                <a:tc>
                  <a:txBody>
                    <a:bodyPr/>
                    <a:lstStyle/>
                    <a:p>
                      <a:pPr algn="ctr"/>
                      <a:r>
                        <a:rPr lang="en-US" dirty="0"/>
                        <a:t>Low</a:t>
                      </a:r>
                    </a:p>
                  </a:txBody>
                  <a:tcPr>
                    <a:solidFill>
                      <a:schemeClr val="bg1">
                        <a:lumMod val="75000"/>
                      </a:schemeClr>
                    </a:solidFill>
                  </a:tcPr>
                </a:tc>
                <a:tc>
                  <a:txBody>
                    <a:bodyPr/>
                    <a:lstStyle/>
                    <a:p>
                      <a:pPr algn="ctr"/>
                      <a:r>
                        <a:rPr lang="en-US" dirty="0"/>
                        <a:t>Medium</a:t>
                      </a:r>
                    </a:p>
                  </a:txBody>
                  <a:tcPr>
                    <a:solidFill>
                      <a:schemeClr val="bg1">
                        <a:lumMod val="75000"/>
                      </a:schemeClr>
                    </a:solidFill>
                  </a:tcPr>
                </a:tc>
                <a:tc>
                  <a:txBody>
                    <a:bodyPr/>
                    <a:lstStyle/>
                    <a:p>
                      <a:pPr algn="ctr"/>
                      <a:r>
                        <a:rPr lang="en-US" dirty="0"/>
                        <a:t>High</a:t>
                      </a:r>
                    </a:p>
                  </a:txBody>
                  <a:tcPr>
                    <a:solidFill>
                      <a:schemeClr val="bg1">
                        <a:lumMod val="75000"/>
                      </a:schemeClr>
                    </a:solidFill>
                  </a:tcPr>
                </a:tc>
                <a:extLst>
                  <a:ext uri="{0D108BD9-81ED-4DB2-BD59-A6C34878D82A}">
                    <a16:rowId xmlns:a16="http://schemas.microsoft.com/office/drawing/2014/main" val="1363944183"/>
                  </a:ext>
                </a:extLst>
              </a:tr>
              <a:tr h="75303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Unlikely</a:t>
                      </a:r>
                    </a:p>
                    <a:p>
                      <a:pPr algn="ctr"/>
                      <a:endParaRPr lang="en-US" dirty="0"/>
                    </a:p>
                  </a:txBody>
                  <a:tcPr>
                    <a:solidFill>
                      <a:schemeClr val="bg1">
                        <a:lumMod val="75000"/>
                      </a:schemeClr>
                    </a:solidFill>
                  </a:tcPr>
                </a:tc>
                <a:tc>
                  <a:txBody>
                    <a:bodyPr/>
                    <a:lstStyle/>
                    <a:p>
                      <a:pPr algn="ctr"/>
                      <a:r>
                        <a:rPr lang="en-US" dirty="0"/>
                        <a:t>STD-006-CPP</a:t>
                      </a: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STD-001-CPP</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STD-008-CPP</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STD-009-CPP</a:t>
                      </a:r>
                    </a:p>
                  </a:txBody>
                  <a:tcPr>
                    <a:solidFill>
                      <a:schemeClr val="accent2">
                        <a:lumMod val="60000"/>
                        <a:lumOff val="40000"/>
                      </a:schemeClr>
                    </a:solidFill>
                  </a:tcPr>
                </a:tc>
                <a:tc>
                  <a:txBody>
                    <a:bodyPr/>
                    <a:lstStyle/>
                    <a:p>
                      <a:pPr algn="ctr"/>
                      <a:endParaRPr lang="en-US" dirty="0"/>
                    </a:p>
                  </a:txBody>
                  <a:tcPr>
                    <a:solidFill>
                      <a:schemeClr val="accent1">
                        <a:lumMod val="60000"/>
                        <a:lumOff val="40000"/>
                      </a:schemeClr>
                    </a:solidFill>
                  </a:tcPr>
                </a:tc>
                <a:extLst>
                  <a:ext uri="{0D108BD9-81ED-4DB2-BD59-A6C34878D82A}">
                    <a16:rowId xmlns:a16="http://schemas.microsoft.com/office/drawing/2014/main" val="3732278122"/>
                  </a:ext>
                </a:extLst>
              </a:tr>
              <a:tr h="626800">
                <a:tc>
                  <a:txBody>
                    <a:bodyPr/>
                    <a:lstStyle/>
                    <a:p>
                      <a:pPr algn="ctr"/>
                      <a:r>
                        <a:rPr lang="en-US" dirty="0"/>
                        <a:t>Probable</a:t>
                      </a:r>
                    </a:p>
                  </a:txBody>
                  <a:tcPr>
                    <a:solidFill>
                      <a:schemeClr val="bg1">
                        <a:lumMod val="75000"/>
                      </a:schemeClr>
                    </a:solidFill>
                  </a:tcPr>
                </a:tc>
                <a:tc>
                  <a:txBody>
                    <a:bodyPr/>
                    <a:lstStyle/>
                    <a:p>
                      <a:pPr algn="ctr"/>
                      <a:endParaRPr lang="en-US" dirty="0"/>
                    </a:p>
                  </a:txBody>
                  <a:tcPr>
                    <a:solidFill>
                      <a:schemeClr val="accent2">
                        <a:lumMod val="60000"/>
                        <a:lumOff val="40000"/>
                      </a:schemeClr>
                    </a:solidFill>
                  </a:tcPr>
                </a:tc>
                <a:tc>
                  <a:txBody>
                    <a:bodyPr/>
                    <a:lstStyle/>
                    <a:p>
                      <a:pPr algn="ctr"/>
                      <a:endParaRPr lang="en-US" dirty="0"/>
                    </a:p>
                  </a:txBody>
                  <a:tcP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STD-002-CPP</a:t>
                      </a:r>
                    </a:p>
                  </a:txBody>
                  <a:tcPr>
                    <a:solidFill>
                      <a:schemeClr val="accent1">
                        <a:lumMod val="60000"/>
                        <a:lumOff val="40000"/>
                      </a:schemeClr>
                    </a:solidFill>
                  </a:tcPr>
                </a:tc>
                <a:extLst>
                  <a:ext uri="{0D108BD9-81ED-4DB2-BD59-A6C34878D82A}">
                    <a16:rowId xmlns:a16="http://schemas.microsoft.com/office/drawing/2014/main" val="3844121904"/>
                  </a:ext>
                </a:extLst>
              </a:tr>
              <a:tr h="119229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Likely</a:t>
                      </a:r>
                    </a:p>
                    <a:p>
                      <a:pPr algn="ctr"/>
                      <a:endParaRPr lang="en-US" dirty="0"/>
                    </a:p>
                  </a:txBody>
                  <a:tcPr>
                    <a:solidFill>
                      <a:schemeClr val="bg1">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STD-007-CPP</a:t>
                      </a:r>
                    </a:p>
                    <a:p>
                      <a:pPr algn="ctr"/>
                      <a:endParaRPr lang="en-US" dirty="0"/>
                    </a:p>
                  </a:txBody>
                  <a:tcPr>
                    <a:solidFill>
                      <a:schemeClr val="accent1">
                        <a:lumMod val="60000"/>
                        <a:lumOff val="40000"/>
                      </a:schemeClr>
                    </a:solidFill>
                  </a:tcPr>
                </a:tc>
                <a:tc>
                  <a:txBody>
                    <a:bodyPr/>
                    <a:lstStyle/>
                    <a:p>
                      <a:pPr algn="ctr"/>
                      <a:endParaRPr lang="en-US" dirty="0"/>
                    </a:p>
                  </a:txBody>
                  <a:tcPr>
                    <a:solidFill>
                      <a:schemeClr val="accent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STD-003-CPP</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STD-004-CPP</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STD-005-CPP</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STD-010-CPP</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dirty="0"/>
                    </a:p>
                  </a:txBody>
                  <a:tcPr>
                    <a:solidFill>
                      <a:schemeClr val="accent1">
                        <a:lumMod val="60000"/>
                        <a:lumOff val="40000"/>
                      </a:schemeClr>
                    </a:solidFill>
                  </a:tcPr>
                </a:tc>
                <a:extLst>
                  <a:ext uri="{0D108BD9-81ED-4DB2-BD59-A6C34878D82A}">
                    <a16:rowId xmlns:a16="http://schemas.microsoft.com/office/drawing/2014/main" val="1052628104"/>
                  </a:ext>
                </a:extLst>
              </a:tr>
            </a:tbl>
          </a:graphicData>
        </a:graphic>
      </p:graphicFrame>
      <p:graphicFrame>
        <p:nvGraphicFramePr>
          <p:cNvPr id="5" name="Table 4">
            <a:extLst>
              <a:ext uri="{FF2B5EF4-FFF2-40B4-BE49-F238E27FC236}">
                <a16:creationId xmlns:a16="http://schemas.microsoft.com/office/drawing/2014/main" id="{E8DF021B-1D88-18CE-E181-5D27917EEB6F}"/>
              </a:ext>
            </a:extLst>
          </p:cNvPr>
          <p:cNvGraphicFramePr>
            <a:graphicFrameLocks noGrp="1"/>
          </p:cNvGraphicFramePr>
          <p:nvPr>
            <p:extLst>
              <p:ext uri="{D42A27DB-BD31-4B8C-83A1-F6EECF244321}">
                <p14:modId xmlns:p14="http://schemas.microsoft.com/office/powerpoint/2010/main" val="3149320970"/>
              </p:ext>
            </p:extLst>
          </p:nvPr>
        </p:nvGraphicFramePr>
        <p:xfrm>
          <a:off x="3814011" y="2655119"/>
          <a:ext cx="6097336" cy="615931"/>
        </p:xfrm>
        <a:graphic>
          <a:graphicData uri="http://schemas.openxmlformats.org/drawingml/2006/table">
            <a:tbl>
              <a:tblPr/>
              <a:tblGrid>
                <a:gridCol w="6097336">
                  <a:extLst>
                    <a:ext uri="{9D8B030D-6E8A-4147-A177-3AD203B41FA5}">
                      <a16:colId xmlns:a16="http://schemas.microsoft.com/office/drawing/2014/main" val="2664389763"/>
                    </a:ext>
                  </a:extLst>
                </a:gridCol>
              </a:tblGrid>
              <a:tr h="615931">
                <a:tc>
                  <a:txBody>
                    <a:bodyPr/>
                    <a:lstStyle/>
                    <a:p>
                      <a:pPr algn="ctr"/>
                      <a:r>
                        <a:rPr lang="en-US" dirty="0"/>
                        <a:t>Severity</a:t>
                      </a: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lumMod val="95000"/>
                      </a:schemeClr>
                    </a:solidFill>
                  </a:tcPr>
                </a:tc>
                <a:extLst>
                  <a:ext uri="{0D108BD9-81ED-4DB2-BD59-A6C34878D82A}">
                    <a16:rowId xmlns:a16="http://schemas.microsoft.com/office/drawing/2014/main" val="1879940205"/>
                  </a:ext>
                </a:extLst>
              </a:tr>
            </a:tbl>
          </a:graphicData>
        </a:graphic>
      </p:graphicFrame>
      <p:pic>
        <p:nvPicPr>
          <p:cNvPr id="13" name="Audio 12">
            <a:hlinkClick r:id="" action="ppaction://media"/>
            <a:extLst>
              <a:ext uri="{FF2B5EF4-FFF2-40B4-BE49-F238E27FC236}">
                <a16:creationId xmlns:a16="http://schemas.microsoft.com/office/drawing/2014/main" id="{8F801901-25B7-E21E-6A5F-35A5E64F179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8676"/>
    </mc:Choice>
    <mc:Fallback xmlns="">
      <p:transition spd="slow" advTm="28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1251285" y="1684422"/>
            <a:ext cx="10820400" cy="4534264"/>
          </a:xfrm>
          <a:prstGeom prst="rect">
            <a:avLst/>
          </a:prstGeom>
          <a:noFill/>
          <a:ln>
            <a:noFill/>
          </a:ln>
        </p:spPr>
        <p:txBody>
          <a:bodyPr spcFirstLastPara="1" wrap="square" lIns="91425" tIns="45700" rIns="91425" bIns="45700" anchor="t" anchorCtr="0">
            <a:normAutofit fontScale="85000" lnSpcReduction="20000"/>
          </a:bodyPr>
          <a:lstStyle/>
          <a:p>
            <a:pPr indent="-457200">
              <a:lnSpc>
                <a:spcPct val="170000"/>
              </a:lnSpc>
              <a:spcBef>
                <a:spcPts val="0"/>
              </a:spcBef>
              <a:buSzPts val="2200"/>
              <a:buFont typeface="+mj-lt"/>
              <a:buAutoNum type="arabicPeriod"/>
            </a:pPr>
            <a:r>
              <a:rPr lang="en-US" dirty="0"/>
              <a:t>Validate Input Data</a:t>
            </a:r>
          </a:p>
          <a:p>
            <a:pPr indent="-457200">
              <a:lnSpc>
                <a:spcPct val="170000"/>
              </a:lnSpc>
              <a:spcBef>
                <a:spcPts val="0"/>
              </a:spcBef>
              <a:buSzPts val="2200"/>
              <a:buFont typeface="+mj-lt"/>
              <a:buAutoNum type="arabicPeriod"/>
            </a:pPr>
            <a:r>
              <a:rPr lang="en-US" dirty="0"/>
              <a:t>Heed Compiler Warnings</a:t>
            </a:r>
          </a:p>
          <a:p>
            <a:pPr indent="-457200">
              <a:lnSpc>
                <a:spcPct val="170000"/>
              </a:lnSpc>
              <a:spcBef>
                <a:spcPts val="0"/>
              </a:spcBef>
              <a:buSzPts val="2200"/>
              <a:buFont typeface="+mj-lt"/>
              <a:buAutoNum type="arabicPeriod"/>
            </a:pPr>
            <a:r>
              <a:rPr lang="en-US" dirty="0"/>
              <a:t>Architect and design for Security Policies</a:t>
            </a:r>
          </a:p>
          <a:p>
            <a:pPr indent="-457200">
              <a:lnSpc>
                <a:spcPct val="170000"/>
              </a:lnSpc>
              <a:spcBef>
                <a:spcPts val="0"/>
              </a:spcBef>
              <a:buSzPts val="2200"/>
              <a:buFont typeface="+mj-lt"/>
              <a:buAutoNum type="arabicPeriod"/>
            </a:pPr>
            <a:r>
              <a:rPr lang="en-US" dirty="0"/>
              <a:t>Keep it Simple</a:t>
            </a:r>
          </a:p>
          <a:p>
            <a:pPr indent="-457200">
              <a:lnSpc>
                <a:spcPct val="170000"/>
              </a:lnSpc>
              <a:spcBef>
                <a:spcPts val="0"/>
              </a:spcBef>
              <a:buSzPts val="2200"/>
              <a:buFont typeface="+mj-lt"/>
              <a:buAutoNum type="arabicPeriod"/>
            </a:pPr>
            <a:r>
              <a:rPr lang="en-US" dirty="0"/>
              <a:t>Default Deny</a:t>
            </a:r>
          </a:p>
          <a:p>
            <a:pPr indent="-457200">
              <a:lnSpc>
                <a:spcPct val="170000"/>
              </a:lnSpc>
              <a:spcBef>
                <a:spcPts val="0"/>
              </a:spcBef>
              <a:buSzPts val="2200"/>
              <a:buFont typeface="+mj-lt"/>
              <a:buAutoNum type="arabicPeriod"/>
            </a:pPr>
            <a:r>
              <a:rPr lang="en-US" dirty="0"/>
              <a:t>Adhere to the Principle of Least Privilege</a:t>
            </a:r>
          </a:p>
          <a:p>
            <a:pPr indent="-457200">
              <a:lnSpc>
                <a:spcPct val="170000"/>
              </a:lnSpc>
              <a:spcBef>
                <a:spcPts val="0"/>
              </a:spcBef>
              <a:buSzPts val="2200"/>
              <a:buFont typeface="+mj-lt"/>
              <a:buAutoNum type="arabicPeriod"/>
            </a:pPr>
            <a:r>
              <a:rPr lang="en-US" dirty="0"/>
              <a:t>Sanitize Data sent to other Systems</a:t>
            </a:r>
          </a:p>
          <a:p>
            <a:pPr indent="-457200">
              <a:lnSpc>
                <a:spcPct val="170000"/>
              </a:lnSpc>
              <a:spcBef>
                <a:spcPts val="0"/>
              </a:spcBef>
              <a:buSzPts val="2200"/>
              <a:buFont typeface="+mj-lt"/>
              <a:buAutoNum type="arabicPeriod"/>
            </a:pPr>
            <a:r>
              <a:rPr lang="en-US" dirty="0"/>
              <a:t>Practice Defense in Depth</a:t>
            </a:r>
          </a:p>
          <a:p>
            <a:pPr indent="-457200">
              <a:lnSpc>
                <a:spcPct val="170000"/>
              </a:lnSpc>
              <a:spcBef>
                <a:spcPts val="0"/>
              </a:spcBef>
              <a:buSzPts val="2200"/>
              <a:buFont typeface="+mj-lt"/>
              <a:buAutoNum type="arabicPeriod"/>
            </a:pPr>
            <a:r>
              <a:rPr lang="en-US" dirty="0"/>
              <a:t>Use Effective Quality Assurance Techniques</a:t>
            </a:r>
          </a:p>
          <a:p>
            <a:pPr indent="-457200">
              <a:lnSpc>
                <a:spcPct val="170000"/>
              </a:lnSpc>
              <a:spcBef>
                <a:spcPts val="0"/>
              </a:spcBef>
              <a:buSzPts val="2200"/>
              <a:buFont typeface="+mj-lt"/>
              <a:buAutoNum type="arabicPeriod"/>
            </a:pPr>
            <a:r>
              <a:rPr lang="en-US" dirty="0"/>
              <a:t>Adopt a Secure Coding Standard</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DF3B5859-9FE5-5DC0-828E-2C192AA81B7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1838"/>
    </mc:Choice>
    <mc:Fallback xmlns="">
      <p:transition spd="slow" advTm="41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CD0C20CB-B600-3149-D3B4-D97C25854DA7}"/>
              </a:ext>
            </a:extLst>
          </p:cNvPr>
          <p:cNvGraphicFramePr>
            <a:graphicFrameLocks noGrp="1"/>
          </p:cNvGraphicFramePr>
          <p:nvPr>
            <p:extLst>
              <p:ext uri="{D42A27DB-BD31-4B8C-83A1-F6EECF244321}">
                <p14:modId xmlns:p14="http://schemas.microsoft.com/office/powerpoint/2010/main" val="1383476348"/>
              </p:ext>
            </p:extLst>
          </p:nvPr>
        </p:nvGraphicFramePr>
        <p:xfrm>
          <a:off x="1536408" y="1840831"/>
          <a:ext cx="9119183" cy="4400990"/>
        </p:xfrm>
        <a:graphic>
          <a:graphicData uri="http://schemas.openxmlformats.org/drawingml/2006/table">
            <a:tbl>
              <a:tblPr firstRow="1" firstCol="1" bandRow="1">
                <a:tableStyleId>{802198C4-3087-4945-87E3-76CBB3509B7E}</a:tableStyleId>
              </a:tblPr>
              <a:tblGrid>
                <a:gridCol w="1208566">
                  <a:extLst>
                    <a:ext uri="{9D8B030D-6E8A-4147-A177-3AD203B41FA5}">
                      <a16:colId xmlns:a16="http://schemas.microsoft.com/office/drawing/2014/main" val="1247913012"/>
                    </a:ext>
                  </a:extLst>
                </a:gridCol>
                <a:gridCol w="1211947">
                  <a:extLst>
                    <a:ext uri="{9D8B030D-6E8A-4147-A177-3AD203B41FA5}">
                      <a16:colId xmlns:a16="http://schemas.microsoft.com/office/drawing/2014/main" val="3167907336"/>
                    </a:ext>
                  </a:extLst>
                </a:gridCol>
                <a:gridCol w="1140109">
                  <a:extLst>
                    <a:ext uri="{9D8B030D-6E8A-4147-A177-3AD203B41FA5}">
                      <a16:colId xmlns:a16="http://schemas.microsoft.com/office/drawing/2014/main" val="1344116914"/>
                    </a:ext>
                  </a:extLst>
                </a:gridCol>
                <a:gridCol w="1568601">
                  <a:extLst>
                    <a:ext uri="{9D8B030D-6E8A-4147-A177-3AD203B41FA5}">
                      <a16:colId xmlns:a16="http://schemas.microsoft.com/office/drawing/2014/main" val="4236355428"/>
                    </a:ext>
                  </a:extLst>
                </a:gridCol>
                <a:gridCol w="1724954">
                  <a:extLst>
                    <a:ext uri="{9D8B030D-6E8A-4147-A177-3AD203B41FA5}">
                      <a16:colId xmlns:a16="http://schemas.microsoft.com/office/drawing/2014/main" val="1071035878"/>
                    </a:ext>
                  </a:extLst>
                </a:gridCol>
                <a:gridCol w="2265006">
                  <a:extLst>
                    <a:ext uri="{9D8B030D-6E8A-4147-A177-3AD203B41FA5}">
                      <a16:colId xmlns:a16="http://schemas.microsoft.com/office/drawing/2014/main" val="1059686084"/>
                    </a:ext>
                  </a:extLst>
                </a:gridCol>
              </a:tblGrid>
              <a:tr h="400090">
                <a:tc>
                  <a:txBody>
                    <a:bodyPr/>
                    <a:lstStyle/>
                    <a:p>
                      <a:pPr marL="0" marR="0" algn="ctr">
                        <a:spcBef>
                          <a:spcPts val="0"/>
                        </a:spcBef>
                        <a:spcAft>
                          <a:spcPts val="0"/>
                        </a:spcAft>
                      </a:pPr>
                      <a:r>
                        <a:rPr lang="en-US" sz="1200">
                          <a:effectLst/>
                        </a:rPr>
                        <a:t>Rule</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lgn="ctr">
                        <a:spcBef>
                          <a:spcPts val="0"/>
                        </a:spcBef>
                        <a:spcAft>
                          <a:spcPts val="0"/>
                        </a:spcAft>
                      </a:pPr>
                      <a:r>
                        <a:rPr lang="en-US" sz="1200">
                          <a:effectLst/>
                        </a:rPr>
                        <a:t>Severity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lgn="ctr">
                        <a:spcBef>
                          <a:spcPts val="0"/>
                        </a:spcBef>
                        <a:spcAft>
                          <a:spcPts val="0"/>
                        </a:spcAft>
                      </a:pPr>
                      <a:r>
                        <a:rPr lang="en-US" sz="1200">
                          <a:effectLst/>
                        </a:rPr>
                        <a:t>Likelihood</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lgn="ctr">
                        <a:spcBef>
                          <a:spcPts val="0"/>
                        </a:spcBef>
                        <a:spcAft>
                          <a:spcPts val="0"/>
                        </a:spcAft>
                      </a:pPr>
                      <a:r>
                        <a:rPr lang="en-US" sz="1200">
                          <a:effectLst/>
                        </a:rPr>
                        <a:t>Remediation Cost</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lgn="ctr">
                        <a:spcBef>
                          <a:spcPts val="0"/>
                        </a:spcBef>
                        <a:spcAft>
                          <a:spcPts val="0"/>
                        </a:spcAft>
                      </a:pPr>
                      <a:r>
                        <a:rPr lang="en-US" sz="1200">
                          <a:effectLst/>
                        </a:rPr>
                        <a:t>Priority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lgn="ctr">
                        <a:spcBef>
                          <a:spcPts val="0"/>
                        </a:spcBef>
                        <a:spcAft>
                          <a:spcPts val="0"/>
                        </a:spcAft>
                      </a:pPr>
                      <a:r>
                        <a:rPr lang="en-US" sz="1200">
                          <a:effectLst/>
                        </a:rPr>
                        <a:t>Level</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97643496"/>
                  </a:ext>
                </a:extLst>
              </a:tr>
              <a:tr h="400090">
                <a:tc>
                  <a:txBody>
                    <a:bodyPr/>
                    <a:lstStyle/>
                    <a:p>
                      <a:pPr marL="0" marR="0">
                        <a:spcBef>
                          <a:spcPts val="0"/>
                        </a:spcBef>
                        <a:spcAft>
                          <a:spcPts val="0"/>
                        </a:spcAft>
                      </a:pPr>
                      <a:r>
                        <a:rPr lang="en-US" sz="1200">
                          <a:effectLst/>
                        </a:rPr>
                        <a:t>STD-001-CPP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Medium</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Unlikely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Medium</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P4</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L3</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2267946404"/>
                  </a:ext>
                </a:extLst>
              </a:tr>
              <a:tr h="400090">
                <a:tc>
                  <a:txBody>
                    <a:bodyPr/>
                    <a:lstStyle/>
                    <a:p>
                      <a:pPr marL="0" marR="0">
                        <a:spcBef>
                          <a:spcPts val="0"/>
                        </a:spcBef>
                        <a:spcAft>
                          <a:spcPts val="0"/>
                        </a:spcAft>
                      </a:pPr>
                      <a:r>
                        <a:rPr lang="en-US" sz="1200">
                          <a:effectLst/>
                        </a:rPr>
                        <a:t>STD-002-CPP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High</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Probable</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High</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P6</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L2</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654320861"/>
                  </a:ext>
                </a:extLst>
              </a:tr>
              <a:tr h="400090">
                <a:tc>
                  <a:txBody>
                    <a:bodyPr/>
                    <a:lstStyle/>
                    <a:p>
                      <a:pPr marL="0" marR="0">
                        <a:spcBef>
                          <a:spcPts val="0"/>
                        </a:spcBef>
                        <a:spcAft>
                          <a:spcPts val="0"/>
                        </a:spcAft>
                      </a:pPr>
                      <a:r>
                        <a:rPr lang="en-US" sz="1200">
                          <a:effectLst/>
                        </a:rPr>
                        <a:t>STD-003-CPP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High</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Likely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Medium</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P18</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L1</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3020345583"/>
                  </a:ext>
                </a:extLst>
              </a:tr>
              <a:tr h="400090">
                <a:tc>
                  <a:txBody>
                    <a:bodyPr/>
                    <a:lstStyle/>
                    <a:p>
                      <a:pPr marL="0" marR="0">
                        <a:spcBef>
                          <a:spcPts val="0"/>
                        </a:spcBef>
                        <a:spcAft>
                          <a:spcPts val="0"/>
                        </a:spcAft>
                      </a:pPr>
                      <a:r>
                        <a:rPr lang="en-US" sz="1200">
                          <a:effectLst/>
                        </a:rPr>
                        <a:t>STD-004-CPP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High</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Likely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Medium</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P18</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L1</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554797450"/>
                  </a:ext>
                </a:extLst>
              </a:tr>
              <a:tr h="400090">
                <a:tc>
                  <a:txBody>
                    <a:bodyPr/>
                    <a:lstStyle/>
                    <a:p>
                      <a:pPr marL="0" marR="0">
                        <a:spcBef>
                          <a:spcPts val="0"/>
                        </a:spcBef>
                        <a:spcAft>
                          <a:spcPts val="0"/>
                        </a:spcAft>
                      </a:pPr>
                      <a:r>
                        <a:rPr lang="en-US" sz="1200">
                          <a:effectLst/>
                        </a:rPr>
                        <a:t>STD-005-CPP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High</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Likely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Medium</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P18</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L1</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1689541834"/>
                  </a:ext>
                </a:extLst>
              </a:tr>
              <a:tr h="400090">
                <a:tc>
                  <a:txBody>
                    <a:bodyPr/>
                    <a:lstStyle/>
                    <a:p>
                      <a:pPr marL="0" marR="0">
                        <a:spcBef>
                          <a:spcPts val="0"/>
                        </a:spcBef>
                        <a:spcAft>
                          <a:spcPts val="0"/>
                        </a:spcAft>
                      </a:pPr>
                      <a:r>
                        <a:rPr lang="en-US" sz="1200">
                          <a:effectLst/>
                        </a:rPr>
                        <a:t>STD-006-CPP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Low</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Unlikely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High</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P1</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L3</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1340162101"/>
                  </a:ext>
                </a:extLst>
              </a:tr>
              <a:tr h="400090">
                <a:tc>
                  <a:txBody>
                    <a:bodyPr/>
                    <a:lstStyle/>
                    <a:p>
                      <a:pPr marL="0" marR="0">
                        <a:spcBef>
                          <a:spcPts val="0"/>
                        </a:spcBef>
                        <a:spcAft>
                          <a:spcPts val="0"/>
                        </a:spcAft>
                      </a:pPr>
                      <a:r>
                        <a:rPr lang="en-US" sz="1200">
                          <a:effectLst/>
                        </a:rPr>
                        <a:t>STD-007-CPP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Low</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Likely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Low</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P9</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L2</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1519174424"/>
                  </a:ext>
                </a:extLst>
              </a:tr>
              <a:tr h="400090">
                <a:tc>
                  <a:txBody>
                    <a:bodyPr/>
                    <a:lstStyle/>
                    <a:p>
                      <a:pPr marL="0" marR="0">
                        <a:spcBef>
                          <a:spcPts val="0"/>
                        </a:spcBef>
                        <a:spcAft>
                          <a:spcPts val="0"/>
                        </a:spcAft>
                      </a:pPr>
                      <a:r>
                        <a:rPr lang="en-US" sz="1200">
                          <a:effectLst/>
                        </a:rPr>
                        <a:t>STD-008-CPP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Medium</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Unlikely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Medium</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P4</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L3</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4004849944"/>
                  </a:ext>
                </a:extLst>
              </a:tr>
              <a:tr h="400090">
                <a:tc>
                  <a:txBody>
                    <a:bodyPr/>
                    <a:lstStyle/>
                    <a:p>
                      <a:pPr marL="0" marR="0">
                        <a:spcBef>
                          <a:spcPts val="0"/>
                        </a:spcBef>
                        <a:spcAft>
                          <a:spcPts val="0"/>
                        </a:spcAft>
                      </a:pPr>
                      <a:r>
                        <a:rPr lang="en-US" sz="1200">
                          <a:effectLst/>
                        </a:rPr>
                        <a:t>STD-009-CPP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Medium</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Unlikely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Low</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P6</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L2</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147412452"/>
                  </a:ext>
                </a:extLst>
              </a:tr>
              <a:tr h="400090">
                <a:tc>
                  <a:txBody>
                    <a:bodyPr/>
                    <a:lstStyle/>
                    <a:p>
                      <a:pPr marL="0" marR="0">
                        <a:spcBef>
                          <a:spcPts val="0"/>
                        </a:spcBef>
                        <a:spcAft>
                          <a:spcPts val="0"/>
                        </a:spcAft>
                      </a:pPr>
                      <a:r>
                        <a:rPr lang="en-US" sz="1200">
                          <a:effectLst/>
                        </a:rPr>
                        <a:t>STD-010-CPP</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High</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Likely</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Medium</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a:effectLst/>
                        </a:rPr>
                        <a:t>P18</a:t>
                      </a:r>
                      <a:endParaRPr lang="en-US" sz="120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tc>
                  <a:txBody>
                    <a:bodyPr/>
                    <a:lstStyle/>
                    <a:p>
                      <a:pPr marL="0" marR="0">
                        <a:spcBef>
                          <a:spcPts val="0"/>
                        </a:spcBef>
                        <a:spcAft>
                          <a:spcPts val="0"/>
                        </a:spcAft>
                      </a:pPr>
                      <a:r>
                        <a:rPr lang="en-US" sz="1200" dirty="0">
                          <a:effectLst/>
                        </a:rPr>
                        <a:t>L1</a:t>
                      </a:r>
                      <a:endParaRPr lang="en-US" sz="1200" dirty="0">
                        <a:effectLst/>
                        <a:latin typeface="Calibri" panose="020F0502020204030204" pitchFamily="34" charset="0"/>
                        <a:ea typeface="Calibri" panose="020F0502020204030204" pitchFamily="34" charset="0"/>
                      </a:endParaRPr>
                    </a:p>
                  </a:txBody>
                  <a:tcPr marL="68580" marR="68580" marT="0" marB="0">
                    <a:solidFill>
                      <a:schemeClr val="bg1">
                        <a:lumMod val="95000"/>
                      </a:schemeClr>
                    </a:solidFill>
                  </a:tcPr>
                </a:tc>
                <a:extLst>
                  <a:ext uri="{0D108BD9-81ED-4DB2-BD59-A6C34878D82A}">
                    <a16:rowId xmlns:a16="http://schemas.microsoft.com/office/drawing/2014/main" val="1573105093"/>
                  </a:ext>
                </a:extLst>
              </a:tr>
            </a:tbl>
          </a:graphicData>
        </a:graphic>
      </p:graphicFrame>
      <p:pic>
        <p:nvPicPr>
          <p:cNvPr id="9" name="Audio 8">
            <a:hlinkClick r:id="" action="ppaction://media"/>
            <a:extLst>
              <a:ext uri="{FF2B5EF4-FFF2-40B4-BE49-F238E27FC236}">
                <a16:creationId xmlns:a16="http://schemas.microsoft.com/office/drawing/2014/main" id="{F1AF4DEC-C7B5-6DB5-2229-EF81C52397F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7475"/>
    </mc:Choice>
    <mc:Fallback xmlns="">
      <p:transition spd="slow" advTm="37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2400"/>
              </a:spcAft>
              <a:buClr>
                <a:schemeClr val="lt1"/>
              </a:buClr>
              <a:buSzPct val="100000"/>
              <a:buChar char="•"/>
            </a:pPr>
            <a:r>
              <a:rPr lang="en-US" sz="2400" dirty="0"/>
              <a:t>Encryption in rest - Protects stored data. </a:t>
            </a:r>
          </a:p>
          <a:p>
            <a:pPr marL="685800" lvl="1" indent="-228600">
              <a:spcBef>
                <a:spcPts val="0"/>
              </a:spcBef>
              <a:spcAft>
                <a:spcPts val="2400"/>
              </a:spcAft>
              <a:buSzPct val="100000"/>
            </a:pPr>
            <a:r>
              <a:rPr lang="en-US" sz="2200" dirty="0"/>
              <a:t>Hard drives, phones, computers, cloud assets, etc.</a:t>
            </a:r>
          </a:p>
          <a:p>
            <a:pPr marL="228600" lvl="0" indent="-228600" algn="l" rtl="0">
              <a:lnSpc>
                <a:spcPct val="90000"/>
              </a:lnSpc>
              <a:spcBef>
                <a:spcPts val="0"/>
              </a:spcBef>
              <a:spcAft>
                <a:spcPts val="2400"/>
              </a:spcAft>
              <a:buClr>
                <a:schemeClr val="lt1"/>
              </a:buClr>
              <a:buSzPct val="100000"/>
              <a:buChar char="•"/>
            </a:pPr>
            <a:r>
              <a:rPr lang="en-US" sz="2400" dirty="0"/>
              <a:t>Encryption at flight - Protecting data that is moving. </a:t>
            </a:r>
          </a:p>
          <a:p>
            <a:pPr marL="685800" lvl="1" indent="-228600">
              <a:spcBef>
                <a:spcPts val="0"/>
              </a:spcBef>
              <a:spcAft>
                <a:spcPts val="2400"/>
              </a:spcAft>
              <a:buSzPct val="100000"/>
            </a:pPr>
            <a:r>
              <a:rPr lang="en-US" sz="2200" dirty="0"/>
              <a:t>Devices within a network or moving outside of a network.</a:t>
            </a:r>
          </a:p>
          <a:p>
            <a:pPr marL="228600" lvl="0" indent="-228600" algn="l" rtl="0">
              <a:lnSpc>
                <a:spcPct val="90000"/>
              </a:lnSpc>
              <a:spcBef>
                <a:spcPts val="0"/>
              </a:spcBef>
              <a:spcAft>
                <a:spcPts val="2400"/>
              </a:spcAft>
              <a:buClr>
                <a:schemeClr val="lt1"/>
              </a:buClr>
              <a:buSzPct val="100000"/>
              <a:buChar char="•"/>
            </a:pPr>
            <a:r>
              <a:rPr lang="en-US" sz="2400" dirty="0"/>
              <a:t>Encryption in use - Protects data that is created, edited, or otherwise defined as in-use.</a:t>
            </a:r>
          </a:p>
          <a:p>
            <a:pPr marL="685800" lvl="1" indent="-228600">
              <a:spcBef>
                <a:spcPts val="0"/>
              </a:spcBef>
              <a:spcAft>
                <a:spcPts val="2400"/>
              </a:spcAft>
              <a:buSzPct val="100000"/>
            </a:pPr>
            <a:r>
              <a:rPr lang="en-US" sz="2200" dirty="0"/>
              <a:t>Ensuring protection is in place prior to use.</a:t>
            </a:r>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B72A115A-F828-F3C7-A20C-F90AB101CEB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7281"/>
    </mc:Choice>
    <mc:Fallback xmlns="">
      <p:transition spd="slow" advTm="47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2400"/>
              </a:spcAft>
              <a:buClr>
                <a:schemeClr val="lt1"/>
              </a:buClr>
              <a:buSzPts val="2400"/>
              <a:buChar char="•"/>
            </a:pPr>
            <a:r>
              <a:rPr lang="en-US" sz="2400" dirty="0"/>
              <a:t>Authentication - The act of confirming one’s identity. </a:t>
            </a:r>
          </a:p>
          <a:p>
            <a:pPr marL="685800" lvl="1" indent="-228600">
              <a:spcBef>
                <a:spcPts val="0"/>
              </a:spcBef>
              <a:spcAft>
                <a:spcPts val="2400"/>
              </a:spcAft>
              <a:buSzPts val="2400"/>
            </a:pPr>
            <a:r>
              <a:rPr lang="en-US" sz="2200" dirty="0"/>
              <a:t>Ensure a person is who they claim to be.</a:t>
            </a:r>
          </a:p>
          <a:p>
            <a:pPr marL="228600" lvl="0" indent="-228600" algn="l" rtl="0">
              <a:lnSpc>
                <a:spcPct val="90000"/>
              </a:lnSpc>
              <a:spcBef>
                <a:spcPts val="0"/>
              </a:spcBef>
              <a:spcAft>
                <a:spcPts val="2400"/>
              </a:spcAft>
              <a:buClr>
                <a:schemeClr val="lt1"/>
              </a:buClr>
              <a:buSzPts val="2400"/>
              <a:buChar char="•"/>
            </a:pPr>
            <a:r>
              <a:rPr lang="en-US" sz="2400" dirty="0"/>
              <a:t>Authorization - Specifies the access rights and privileges of a user and are an important part of information and computer security. </a:t>
            </a:r>
          </a:p>
          <a:p>
            <a:pPr marL="685800" lvl="1" indent="-228600">
              <a:spcBef>
                <a:spcPts val="0"/>
              </a:spcBef>
              <a:spcAft>
                <a:spcPts val="2400"/>
              </a:spcAft>
              <a:buSzPts val="2400"/>
            </a:pPr>
            <a:r>
              <a:rPr lang="en-US" sz="2200" dirty="0"/>
              <a:t>What a user can and cannot access</a:t>
            </a:r>
          </a:p>
          <a:p>
            <a:pPr marL="228600" lvl="0" indent="-228600" algn="l" rtl="0">
              <a:lnSpc>
                <a:spcPct val="90000"/>
              </a:lnSpc>
              <a:spcBef>
                <a:spcPts val="0"/>
              </a:spcBef>
              <a:spcAft>
                <a:spcPts val="2400"/>
              </a:spcAft>
              <a:buClr>
                <a:schemeClr val="lt1"/>
              </a:buClr>
              <a:buSzPts val="2400"/>
              <a:buChar char="•"/>
            </a:pPr>
            <a:r>
              <a:rPr lang="en-US" sz="2400" dirty="0"/>
              <a:t>Accounting - The process of keeping track of activity while interacting with a system, showing timestamps, accessed resources, and data transfer information.</a:t>
            </a:r>
          </a:p>
          <a:p>
            <a:pPr marL="685800" lvl="1" indent="-228600">
              <a:spcBef>
                <a:spcPts val="0"/>
              </a:spcBef>
              <a:spcAft>
                <a:spcPts val="2400"/>
              </a:spcAft>
              <a:buSzPts val="2400"/>
            </a:pPr>
            <a:r>
              <a:rPr lang="en-US" dirty="0"/>
              <a:t>Bread crumb trail of activity.</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E747A10C-625A-157F-8F80-7C1C3EBADB0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5539"/>
    </mc:Choice>
    <mc:Fallback xmlns="">
      <p:transition spd="slow" advTm="555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275474" y="1628838"/>
            <a:ext cx="4511842"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Unit testing – Verify and validate components of a program or application, in order to ensure the app will act and respond as intended.</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Testing done with Google Test (</a:t>
            </a:r>
            <a:r>
              <a:rPr lang="en-US" dirty="0" err="1"/>
              <a:t>gtest</a:t>
            </a:r>
            <a:r>
              <a:rPr lang="en-US" dirty="0"/>
              <a:t>):</a:t>
            </a:r>
          </a:p>
          <a:p>
            <a:pPr marL="0" lvl="0" indent="0" algn="l" rtl="0">
              <a:lnSpc>
                <a:spcPct val="90000"/>
              </a:lnSpc>
              <a:spcBef>
                <a:spcPts val="1000"/>
              </a:spcBef>
              <a:spcAft>
                <a:spcPts val="0"/>
              </a:spcAft>
              <a:buSzPts val="1800"/>
              <a:buNone/>
            </a:pPr>
            <a:r>
              <a:rPr lang="en-US" sz="1600" dirty="0">
                <a:hlinkClick r:id="rId6"/>
              </a:rPr>
              <a:t>https://github.com/google/googletest/</a:t>
            </a:r>
            <a:r>
              <a:rPr lang="en-US" sz="1600" dirty="0"/>
              <a:t> </a:t>
            </a:r>
          </a:p>
          <a:p>
            <a:pPr marL="0" lvl="0" indent="0" algn="l" rtl="0">
              <a:lnSpc>
                <a:spcPct val="90000"/>
              </a:lnSpc>
              <a:spcBef>
                <a:spcPts val="1000"/>
              </a:spcBef>
              <a:spcAft>
                <a:spcPts val="0"/>
              </a:spcAft>
              <a:buSzPts val="1800"/>
              <a:buNone/>
            </a:pPr>
            <a:endParaRPr lang="en-US" dirty="0"/>
          </a:p>
        </p:txBody>
      </p:sp>
      <p:pic>
        <p:nvPicPr>
          <p:cNvPr id="197" name="Google Shape;197;g9504e29505_0_0"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438294EA-4D48-E607-6170-6DAA0B4923E5}"/>
              </a:ext>
            </a:extLst>
          </p:cNvPr>
          <p:cNvPicPr>
            <a:picLocks noChangeAspect="1"/>
          </p:cNvPicPr>
          <p:nvPr/>
        </p:nvPicPr>
        <p:blipFill>
          <a:blip r:embed="rId8"/>
          <a:stretch>
            <a:fillRect/>
          </a:stretch>
        </p:blipFill>
        <p:spPr>
          <a:xfrm>
            <a:off x="5129213" y="2669388"/>
            <a:ext cx="6505575" cy="1943100"/>
          </a:xfrm>
          <a:prstGeom prst="rect">
            <a:avLst/>
          </a:prstGeom>
        </p:spPr>
      </p:pic>
      <p:sp>
        <p:nvSpPr>
          <p:cNvPr id="4" name="TextBox 3">
            <a:extLst>
              <a:ext uri="{FF2B5EF4-FFF2-40B4-BE49-F238E27FC236}">
                <a16:creationId xmlns:a16="http://schemas.microsoft.com/office/drawing/2014/main" id="{5E6F905E-592F-7F73-DD93-AE213A50E564}"/>
              </a:ext>
            </a:extLst>
          </p:cNvPr>
          <p:cNvSpPr txBox="1"/>
          <p:nvPr/>
        </p:nvSpPr>
        <p:spPr>
          <a:xfrm>
            <a:off x="5245768" y="2057373"/>
            <a:ext cx="5101390" cy="307777"/>
          </a:xfrm>
          <a:prstGeom prst="rect">
            <a:avLst/>
          </a:prstGeom>
          <a:noFill/>
        </p:spPr>
        <p:txBody>
          <a:bodyPr wrap="square" rtlCol="0">
            <a:spAutoFit/>
          </a:bodyPr>
          <a:lstStyle/>
          <a:p>
            <a:r>
              <a:rPr lang="en-US" dirty="0">
                <a:solidFill>
                  <a:schemeClr val="bg1"/>
                </a:solidFill>
              </a:rPr>
              <a:t>Test to verify if entries is greater than or equal to size. </a:t>
            </a:r>
          </a:p>
        </p:txBody>
      </p:sp>
      <p:pic>
        <p:nvPicPr>
          <p:cNvPr id="6" name="Picture 5">
            <a:extLst>
              <a:ext uri="{FF2B5EF4-FFF2-40B4-BE49-F238E27FC236}">
                <a16:creationId xmlns:a16="http://schemas.microsoft.com/office/drawing/2014/main" id="{7C10634F-6E45-A5E5-B3C5-0C6E9D815933}"/>
              </a:ext>
            </a:extLst>
          </p:cNvPr>
          <p:cNvPicPr>
            <a:picLocks noChangeAspect="1"/>
          </p:cNvPicPr>
          <p:nvPr/>
        </p:nvPicPr>
        <p:blipFill>
          <a:blip r:embed="rId9"/>
          <a:stretch>
            <a:fillRect/>
          </a:stretch>
        </p:blipFill>
        <p:spPr>
          <a:xfrm>
            <a:off x="5707730" y="4770844"/>
            <a:ext cx="3952875" cy="247650"/>
          </a:xfrm>
          <a:prstGeom prst="rect">
            <a:avLst/>
          </a:prstGeom>
        </p:spPr>
      </p:pic>
      <p:pic>
        <p:nvPicPr>
          <p:cNvPr id="9" name="Audio 8">
            <a:hlinkClick r:id="" action="ppaction://media"/>
            <a:extLst>
              <a:ext uri="{FF2B5EF4-FFF2-40B4-BE49-F238E27FC236}">
                <a16:creationId xmlns:a16="http://schemas.microsoft.com/office/drawing/2014/main" id="{7768959D-DCCC-EF17-B92D-1FA031F83673}"/>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5060"/>
    </mc:Choice>
    <mc:Fallback xmlns="">
      <p:transition spd="slow" advTm="350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90A817FE-12EE-E394-F12F-86A732C7DEB8}"/>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5774"/>
    </mc:Choice>
    <mc:Fallback xmlns="">
      <p:transition spd="slow" advTm="25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microsoft.com/office/2006/metadata/properties"/>
    <ds:schemaRef ds:uri="http://schemas.openxmlformats.org/package/2006/metadata/core-properties"/>
    <ds:schemaRef ds:uri="http://purl.org/dc/elements/1.1/"/>
    <ds:schemaRef ds:uri="http://schemas.microsoft.com/office/2006/documentManagement/types"/>
    <ds:schemaRef ds:uri="http://purl.org/dc/term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177</TotalTime>
  <Words>652</Words>
  <Application>Microsoft Office PowerPoint</Application>
  <PresentationFormat>Widescreen</PresentationFormat>
  <Paragraphs>169</Paragraphs>
  <Slides>14</Slides>
  <Notes>14</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Century Gothic</vt:lpstr>
      <vt:lpstr>Haas Grot Text Web</vt:lpstr>
      <vt:lpstr>Arial</vt:lpstr>
      <vt:lpstr>Calibri</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Emmanuel Nieves</cp:lastModifiedBy>
  <cp:revision>5</cp:revision>
  <dcterms:created xsi:type="dcterms:W3CDTF">2020-08-19T17:59:24Z</dcterms:created>
  <dcterms:modified xsi:type="dcterms:W3CDTF">2023-04-24T05:15:35Z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